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6"/>
  </p:notesMasterIdLst>
  <p:sldIdLst>
    <p:sldId id="256" r:id="rId3"/>
    <p:sldId id="257" r:id="rId4"/>
    <p:sldId id="260" r:id="rId5"/>
    <p:sldId id="267" r:id="rId6"/>
    <p:sldId id="261" r:id="rId7"/>
    <p:sldId id="262" r:id="rId8"/>
    <p:sldId id="266" r:id="rId9"/>
    <p:sldId id="268" r:id="rId10"/>
    <p:sldId id="263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77" r:id="rId22"/>
    <p:sldId id="279" r:id="rId23"/>
    <p:sldId id="265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75" d="100"/>
          <a:sy n="75" d="100"/>
        </p:scale>
        <p:origin x="-118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D0928F-FA63-4135-8D3A-8E0F440055B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3D098E-7E4A-4FDC-8972-68C8746F9A0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Around</a:t>
          </a:r>
          <a:endParaRPr lang="en-US" dirty="0">
            <a:solidFill>
              <a:schemeClr val="bg1"/>
            </a:solidFill>
          </a:endParaRPr>
        </a:p>
      </dgm:t>
    </dgm:pt>
    <dgm:pt modelId="{DF4CE3B8-632E-4301-8FDE-F3825915AE7B}" type="parTrans" cxnId="{BEF444B5-9EED-4F49-A029-A2380ECA9B11}">
      <dgm:prSet/>
      <dgm:spPr/>
      <dgm:t>
        <a:bodyPr/>
        <a:lstStyle/>
        <a:p>
          <a:endParaRPr lang="en-US"/>
        </a:p>
      </dgm:t>
    </dgm:pt>
    <dgm:pt modelId="{50DCDEE6-7BFC-448F-B20F-FA041FB32C41}" type="sibTrans" cxnId="{BEF444B5-9EED-4F49-A029-A2380ECA9B11}">
      <dgm:prSet/>
      <dgm:spPr/>
      <dgm:t>
        <a:bodyPr/>
        <a:lstStyle/>
        <a:p>
          <a:endParaRPr lang="en-US"/>
        </a:p>
      </dgm:t>
    </dgm:pt>
    <dgm:pt modelId="{C27A84C9-935E-42EC-8CA8-55F97DFD818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The</a:t>
          </a:r>
          <a:endParaRPr lang="en-US" dirty="0">
            <a:solidFill>
              <a:schemeClr val="bg1"/>
            </a:solidFill>
          </a:endParaRPr>
        </a:p>
      </dgm:t>
    </dgm:pt>
    <dgm:pt modelId="{A0942885-8306-4A04-BF63-C3E35C25CA79}" type="parTrans" cxnId="{3B82FCA0-9F41-485B-9358-53FB30C72757}">
      <dgm:prSet/>
      <dgm:spPr/>
      <dgm:t>
        <a:bodyPr/>
        <a:lstStyle/>
        <a:p>
          <a:endParaRPr lang="en-US"/>
        </a:p>
      </dgm:t>
    </dgm:pt>
    <dgm:pt modelId="{D3D8CB2F-09CF-4C43-83C2-2EA15E5B6D49}" type="sibTrans" cxnId="{3B82FCA0-9F41-485B-9358-53FB30C72757}">
      <dgm:prSet/>
      <dgm:spPr/>
      <dgm:t>
        <a:bodyPr/>
        <a:lstStyle/>
        <a:p>
          <a:endParaRPr lang="en-US"/>
        </a:p>
      </dgm:t>
    </dgm:pt>
    <dgm:pt modelId="{421A6DA8-BD66-4D35-AFBE-A6965CCA657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Digital</a:t>
          </a:r>
          <a:endParaRPr lang="en-US" dirty="0">
            <a:solidFill>
              <a:schemeClr val="bg1"/>
            </a:solidFill>
          </a:endParaRPr>
        </a:p>
      </dgm:t>
    </dgm:pt>
    <dgm:pt modelId="{96AC7DE5-0BAD-472F-9495-75C0E45781FE}" type="parTrans" cxnId="{B6307D34-61B6-4049-B1D0-8AF195B71514}">
      <dgm:prSet/>
      <dgm:spPr/>
      <dgm:t>
        <a:bodyPr/>
        <a:lstStyle/>
        <a:p>
          <a:endParaRPr lang="en-US"/>
        </a:p>
      </dgm:t>
    </dgm:pt>
    <dgm:pt modelId="{E7499F29-F999-462E-A343-0F01211BD6A1}" type="sibTrans" cxnId="{B6307D34-61B6-4049-B1D0-8AF195B71514}">
      <dgm:prSet/>
      <dgm:spPr/>
      <dgm:t>
        <a:bodyPr/>
        <a:lstStyle/>
        <a:p>
          <a:endParaRPr lang="en-US"/>
        </a:p>
      </dgm:t>
    </dgm:pt>
    <dgm:pt modelId="{5D3BAA8E-6EDE-43C9-99F6-0967D7F489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World</a:t>
          </a:r>
          <a:endParaRPr lang="en-US" dirty="0">
            <a:solidFill>
              <a:schemeClr val="bg1"/>
            </a:solidFill>
          </a:endParaRPr>
        </a:p>
      </dgm:t>
    </dgm:pt>
    <dgm:pt modelId="{C99F3546-D7F1-4F49-A9F7-28929F71A2ED}" type="parTrans" cxnId="{59F1AF15-09BE-4264-97CE-074901976F59}">
      <dgm:prSet/>
      <dgm:spPr/>
      <dgm:t>
        <a:bodyPr/>
        <a:lstStyle/>
        <a:p>
          <a:endParaRPr lang="en-US"/>
        </a:p>
      </dgm:t>
    </dgm:pt>
    <dgm:pt modelId="{B37356F3-E880-4B83-9F4D-B866D8C1F5B9}" type="sibTrans" cxnId="{59F1AF15-09BE-4264-97CE-074901976F59}">
      <dgm:prSet/>
      <dgm:spPr/>
      <dgm:t>
        <a:bodyPr/>
        <a:lstStyle/>
        <a:p>
          <a:endParaRPr lang="en-US"/>
        </a:p>
      </dgm:t>
    </dgm:pt>
    <dgm:pt modelId="{8AFB8FC9-34C2-46C1-89A9-5830DA58C48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</a:t>
          </a:r>
          <a:endParaRPr lang="en-US" dirty="0">
            <a:solidFill>
              <a:schemeClr val="bg1"/>
            </a:solidFill>
          </a:endParaRPr>
        </a:p>
      </dgm:t>
    </dgm:pt>
    <dgm:pt modelId="{5645EFB4-B57D-4C1A-A874-CBCB58015D2F}" type="parTrans" cxnId="{35B9A5C1-3B86-4051-867E-77328F95CADC}">
      <dgm:prSet/>
      <dgm:spPr/>
      <dgm:t>
        <a:bodyPr/>
        <a:lstStyle/>
        <a:p>
          <a:endParaRPr lang="en-US"/>
        </a:p>
      </dgm:t>
    </dgm:pt>
    <dgm:pt modelId="{4CC4BA17-1C2F-47E7-A656-778A6655FADD}" type="sibTrans" cxnId="{35B9A5C1-3B86-4051-867E-77328F95CADC}">
      <dgm:prSet/>
      <dgm:spPr/>
      <dgm:t>
        <a:bodyPr/>
        <a:lstStyle/>
        <a:p>
          <a:endParaRPr lang="en-US"/>
        </a:p>
      </dgm:t>
    </dgm:pt>
    <dgm:pt modelId="{6D3F4BBA-2D29-45EF-910D-5D42448D84B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90 </a:t>
          </a:r>
          <a:r>
            <a:rPr lang="en-US" dirty="0" err="1" smtClean="0">
              <a:solidFill>
                <a:schemeClr val="bg1"/>
              </a:solidFill>
            </a:rPr>
            <a:t>mins</a:t>
          </a:r>
          <a:endParaRPr lang="en-US" dirty="0">
            <a:solidFill>
              <a:schemeClr val="bg1"/>
            </a:solidFill>
          </a:endParaRPr>
        </a:p>
      </dgm:t>
    </dgm:pt>
    <dgm:pt modelId="{5243BBFA-230F-4876-A5AA-A1D6F0B76BBC}" type="parTrans" cxnId="{96418CAB-9345-49A7-92ED-813521EAC1E2}">
      <dgm:prSet/>
      <dgm:spPr/>
      <dgm:t>
        <a:bodyPr/>
        <a:lstStyle/>
        <a:p>
          <a:endParaRPr lang="en-US"/>
        </a:p>
      </dgm:t>
    </dgm:pt>
    <dgm:pt modelId="{830C2D20-2F4B-4A1C-8A08-AC8E484039F0}" type="sibTrans" cxnId="{96418CAB-9345-49A7-92ED-813521EAC1E2}">
      <dgm:prSet/>
      <dgm:spPr/>
      <dgm:t>
        <a:bodyPr/>
        <a:lstStyle/>
        <a:p>
          <a:endParaRPr lang="en-US"/>
        </a:p>
      </dgm:t>
    </dgm:pt>
    <dgm:pt modelId="{E78149C1-557A-42D7-95C2-88DB7664D8F4}" type="pres">
      <dgm:prSet presAssocID="{EED0928F-FA63-4135-8D3A-8E0F440055B7}" presName="cycle" presStyleCnt="0">
        <dgm:presLayoutVars>
          <dgm:dir/>
          <dgm:resizeHandles val="exact"/>
        </dgm:presLayoutVars>
      </dgm:prSet>
      <dgm:spPr/>
    </dgm:pt>
    <dgm:pt modelId="{826BC51A-180C-4F1C-8B03-72E2EE412993}" type="pres">
      <dgm:prSet presAssocID="{813D098E-7E4A-4FDC-8972-68C8746F9A03}" presName="dummy" presStyleCnt="0"/>
      <dgm:spPr/>
    </dgm:pt>
    <dgm:pt modelId="{BA57BF78-58F1-496A-A644-145E12FACA82}" type="pres">
      <dgm:prSet presAssocID="{813D098E-7E4A-4FDC-8972-68C8746F9A03}" presName="node" presStyleLbl="revTx" presStyleIdx="0" presStyleCnt="6">
        <dgm:presLayoutVars>
          <dgm:bulletEnabled val="1"/>
        </dgm:presLayoutVars>
      </dgm:prSet>
      <dgm:spPr/>
    </dgm:pt>
    <dgm:pt modelId="{0B80B31F-5C48-4389-BD81-55A16E1A735D}" type="pres">
      <dgm:prSet presAssocID="{50DCDEE6-7BFC-448F-B20F-FA041FB32C41}" presName="sibTrans" presStyleLbl="node1" presStyleIdx="0" presStyleCnt="6"/>
      <dgm:spPr/>
    </dgm:pt>
    <dgm:pt modelId="{9492B2A7-ED28-4499-8DB9-5F0311726880}" type="pres">
      <dgm:prSet presAssocID="{C27A84C9-935E-42EC-8CA8-55F97DFD8185}" presName="dummy" presStyleCnt="0"/>
      <dgm:spPr/>
    </dgm:pt>
    <dgm:pt modelId="{65BA17CC-9AB7-4A4B-84B3-EEEC8CBF6A14}" type="pres">
      <dgm:prSet presAssocID="{C27A84C9-935E-42EC-8CA8-55F97DFD8185}" presName="node" presStyleLbl="revTx" presStyleIdx="1" presStyleCnt="6">
        <dgm:presLayoutVars>
          <dgm:bulletEnabled val="1"/>
        </dgm:presLayoutVars>
      </dgm:prSet>
      <dgm:spPr/>
    </dgm:pt>
    <dgm:pt modelId="{1E39FC3F-F439-47AE-92C5-73EAF4C6AC1C}" type="pres">
      <dgm:prSet presAssocID="{D3D8CB2F-09CF-4C43-83C2-2EA15E5B6D49}" presName="sibTrans" presStyleLbl="node1" presStyleIdx="1" presStyleCnt="6" custLinFactNeighborX="2796" custRadScaleRad="211668"/>
      <dgm:spPr/>
    </dgm:pt>
    <dgm:pt modelId="{DD31C592-1889-4159-86B2-E5B332C9D26A}" type="pres">
      <dgm:prSet presAssocID="{421A6DA8-BD66-4D35-AFBE-A6965CCA657E}" presName="dummy" presStyleCnt="0"/>
      <dgm:spPr/>
    </dgm:pt>
    <dgm:pt modelId="{3948B3B8-E537-499A-A69A-23314A2F18CA}" type="pres">
      <dgm:prSet presAssocID="{421A6DA8-BD66-4D35-AFBE-A6965CCA657E}" presName="node" presStyleLbl="revTx" presStyleIdx="2" presStyleCnt="6">
        <dgm:presLayoutVars>
          <dgm:bulletEnabled val="1"/>
        </dgm:presLayoutVars>
      </dgm:prSet>
      <dgm:spPr/>
    </dgm:pt>
    <dgm:pt modelId="{7C423521-76EA-40A5-A54D-6959C2B65945}" type="pres">
      <dgm:prSet presAssocID="{E7499F29-F999-462E-A343-0F01211BD6A1}" presName="sibTrans" presStyleLbl="node1" presStyleIdx="2" presStyleCnt="6"/>
      <dgm:spPr/>
    </dgm:pt>
    <dgm:pt modelId="{3CAFE02B-0AB8-462A-8261-E1764D84E621}" type="pres">
      <dgm:prSet presAssocID="{5D3BAA8E-6EDE-43C9-99F6-0967D7F48931}" presName="dummy" presStyleCnt="0"/>
      <dgm:spPr/>
    </dgm:pt>
    <dgm:pt modelId="{414222EE-689B-4541-8EA2-1E59DAA5C474}" type="pres">
      <dgm:prSet presAssocID="{5D3BAA8E-6EDE-43C9-99F6-0967D7F48931}" presName="node" presStyleLbl="revTx" presStyleIdx="3" presStyleCnt="6">
        <dgm:presLayoutVars>
          <dgm:bulletEnabled val="1"/>
        </dgm:presLayoutVars>
      </dgm:prSet>
      <dgm:spPr/>
    </dgm:pt>
    <dgm:pt modelId="{AC799E4C-BC23-42FB-A84C-88F86C41AC81}" type="pres">
      <dgm:prSet presAssocID="{B37356F3-E880-4B83-9F4D-B866D8C1F5B9}" presName="sibTrans" presStyleLbl="node1" presStyleIdx="3" presStyleCnt="6"/>
      <dgm:spPr/>
    </dgm:pt>
    <dgm:pt modelId="{7B4B3C88-490E-4FEE-89C1-523AC62D7E28}" type="pres">
      <dgm:prSet presAssocID="{8AFB8FC9-34C2-46C1-89A9-5830DA58C481}" presName="dummy" presStyleCnt="0"/>
      <dgm:spPr/>
    </dgm:pt>
    <dgm:pt modelId="{74DF0EB4-2491-46B5-9AD7-D4ADFE5E5F38}" type="pres">
      <dgm:prSet presAssocID="{8AFB8FC9-34C2-46C1-89A9-5830DA58C481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DAAA5-7B90-466B-93E0-BB726E437725}" type="pres">
      <dgm:prSet presAssocID="{4CC4BA17-1C2F-47E7-A656-778A6655FADD}" presName="sibTrans" presStyleLbl="node1" presStyleIdx="4" presStyleCnt="6"/>
      <dgm:spPr/>
    </dgm:pt>
    <dgm:pt modelId="{31539757-D24E-4FFD-94C9-B1F708DC54BE}" type="pres">
      <dgm:prSet presAssocID="{6D3F4BBA-2D29-45EF-910D-5D42448D84B2}" presName="dummy" presStyleCnt="0"/>
      <dgm:spPr/>
    </dgm:pt>
    <dgm:pt modelId="{B58254FA-D72C-4FFD-B439-B8754A700241}" type="pres">
      <dgm:prSet presAssocID="{6D3F4BBA-2D29-45EF-910D-5D42448D84B2}" presName="node" presStyleLbl="revTx" presStyleIdx="5" presStyleCnt="6">
        <dgm:presLayoutVars>
          <dgm:bulletEnabled val="1"/>
        </dgm:presLayoutVars>
      </dgm:prSet>
      <dgm:spPr/>
    </dgm:pt>
    <dgm:pt modelId="{8BA8428F-7A67-4607-8A5F-56115AA36828}" type="pres">
      <dgm:prSet presAssocID="{830C2D20-2F4B-4A1C-8A08-AC8E484039F0}" presName="sibTrans" presStyleLbl="node1" presStyleIdx="5" presStyleCnt="6"/>
      <dgm:spPr/>
    </dgm:pt>
  </dgm:ptLst>
  <dgm:cxnLst>
    <dgm:cxn modelId="{B6307D34-61B6-4049-B1D0-8AF195B71514}" srcId="{EED0928F-FA63-4135-8D3A-8E0F440055B7}" destId="{421A6DA8-BD66-4D35-AFBE-A6965CCA657E}" srcOrd="2" destOrd="0" parTransId="{96AC7DE5-0BAD-472F-9495-75C0E45781FE}" sibTransId="{E7499F29-F999-462E-A343-0F01211BD6A1}"/>
    <dgm:cxn modelId="{25680FD5-8D31-428D-822A-7BBDF3D16AD3}" type="presOf" srcId="{4CC4BA17-1C2F-47E7-A656-778A6655FADD}" destId="{A3DDAAA5-7B90-466B-93E0-BB726E437725}" srcOrd="0" destOrd="0" presId="urn:microsoft.com/office/officeart/2005/8/layout/cycle1"/>
    <dgm:cxn modelId="{57112C1F-B65C-4220-AB0C-3B37ED3985C7}" type="presOf" srcId="{EED0928F-FA63-4135-8D3A-8E0F440055B7}" destId="{E78149C1-557A-42D7-95C2-88DB7664D8F4}" srcOrd="0" destOrd="0" presId="urn:microsoft.com/office/officeart/2005/8/layout/cycle1"/>
    <dgm:cxn modelId="{3B82FCA0-9F41-485B-9358-53FB30C72757}" srcId="{EED0928F-FA63-4135-8D3A-8E0F440055B7}" destId="{C27A84C9-935E-42EC-8CA8-55F97DFD8185}" srcOrd="1" destOrd="0" parTransId="{A0942885-8306-4A04-BF63-C3E35C25CA79}" sibTransId="{D3D8CB2F-09CF-4C43-83C2-2EA15E5B6D49}"/>
    <dgm:cxn modelId="{35B9A5C1-3B86-4051-867E-77328F95CADC}" srcId="{EED0928F-FA63-4135-8D3A-8E0F440055B7}" destId="{8AFB8FC9-34C2-46C1-89A9-5830DA58C481}" srcOrd="4" destOrd="0" parTransId="{5645EFB4-B57D-4C1A-A874-CBCB58015D2F}" sibTransId="{4CC4BA17-1C2F-47E7-A656-778A6655FADD}"/>
    <dgm:cxn modelId="{F9788291-0BB4-438E-9642-B18F4E3DB0AF}" type="presOf" srcId="{50DCDEE6-7BFC-448F-B20F-FA041FB32C41}" destId="{0B80B31F-5C48-4389-BD81-55A16E1A735D}" srcOrd="0" destOrd="0" presId="urn:microsoft.com/office/officeart/2005/8/layout/cycle1"/>
    <dgm:cxn modelId="{59F1AF15-09BE-4264-97CE-074901976F59}" srcId="{EED0928F-FA63-4135-8D3A-8E0F440055B7}" destId="{5D3BAA8E-6EDE-43C9-99F6-0967D7F48931}" srcOrd="3" destOrd="0" parTransId="{C99F3546-D7F1-4F49-A9F7-28929F71A2ED}" sibTransId="{B37356F3-E880-4B83-9F4D-B866D8C1F5B9}"/>
    <dgm:cxn modelId="{8361F254-FCE5-4BAD-BCE4-8606AABC20CB}" type="presOf" srcId="{6D3F4BBA-2D29-45EF-910D-5D42448D84B2}" destId="{B58254FA-D72C-4FFD-B439-B8754A700241}" srcOrd="0" destOrd="0" presId="urn:microsoft.com/office/officeart/2005/8/layout/cycle1"/>
    <dgm:cxn modelId="{BEF444B5-9EED-4F49-A029-A2380ECA9B11}" srcId="{EED0928F-FA63-4135-8D3A-8E0F440055B7}" destId="{813D098E-7E4A-4FDC-8972-68C8746F9A03}" srcOrd="0" destOrd="0" parTransId="{DF4CE3B8-632E-4301-8FDE-F3825915AE7B}" sibTransId="{50DCDEE6-7BFC-448F-B20F-FA041FB32C41}"/>
    <dgm:cxn modelId="{A39693CC-675C-4BCC-8537-8B51D1CC5964}" type="presOf" srcId="{B37356F3-E880-4B83-9F4D-B866D8C1F5B9}" destId="{AC799E4C-BC23-42FB-A84C-88F86C41AC81}" srcOrd="0" destOrd="0" presId="urn:microsoft.com/office/officeart/2005/8/layout/cycle1"/>
    <dgm:cxn modelId="{106BFE92-598D-4377-A1ED-169CA870D095}" type="presOf" srcId="{E7499F29-F999-462E-A343-0F01211BD6A1}" destId="{7C423521-76EA-40A5-A54D-6959C2B65945}" srcOrd="0" destOrd="0" presId="urn:microsoft.com/office/officeart/2005/8/layout/cycle1"/>
    <dgm:cxn modelId="{B6CABE6A-230F-415A-B541-A2426EF3B660}" type="presOf" srcId="{8AFB8FC9-34C2-46C1-89A9-5830DA58C481}" destId="{74DF0EB4-2491-46B5-9AD7-D4ADFE5E5F38}" srcOrd="0" destOrd="0" presId="urn:microsoft.com/office/officeart/2005/8/layout/cycle1"/>
    <dgm:cxn modelId="{A6E28195-C1A5-48B3-B8D0-94E49AB4681F}" type="presOf" srcId="{813D098E-7E4A-4FDC-8972-68C8746F9A03}" destId="{BA57BF78-58F1-496A-A644-145E12FACA82}" srcOrd="0" destOrd="0" presId="urn:microsoft.com/office/officeart/2005/8/layout/cycle1"/>
    <dgm:cxn modelId="{96418CAB-9345-49A7-92ED-813521EAC1E2}" srcId="{EED0928F-FA63-4135-8D3A-8E0F440055B7}" destId="{6D3F4BBA-2D29-45EF-910D-5D42448D84B2}" srcOrd="5" destOrd="0" parTransId="{5243BBFA-230F-4876-A5AA-A1D6F0B76BBC}" sibTransId="{830C2D20-2F4B-4A1C-8A08-AC8E484039F0}"/>
    <dgm:cxn modelId="{065EEB29-51EF-42E0-ACF3-808FFC97638D}" type="presOf" srcId="{830C2D20-2F4B-4A1C-8A08-AC8E484039F0}" destId="{8BA8428F-7A67-4607-8A5F-56115AA36828}" srcOrd="0" destOrd="0" presId="urn:microsoft.com/office/officeart/2005/8/layout/cycle1"/>
    <dgm:cxn modelId="{9137C51E-6B74-43D4-99AB-F0E7FF7828DB}" type="presOf" srcId="{421A6DA8-BD66-4D35-AFBE-A6965CCA657E}" destId="{3948B3B8-E537-499A-A69A-23314A2F18CA}" srcOrd="0" destOrd="0" presId="urn:microsoft.com/office/officeart/2005/8/layout/cycle1"/>
    <dgm:cxn modelId="{BEBA0B66-9EFE-405A-BCC2-2AC986B3D003}" type="presOf" srcId="{5D3BAA8E-6EDE-43C9-99F6-0967D7F48931}" destId="{414222EE-689B-4541-8EA2-1E59DAA5C474}" srcOrd="0" destOrd="0" presId="urn:microsoft.com/office/officeart/2005/8/layout/cycle1"/>
    <dgm:cxn modelId="{167E02BD-466B-4692-8267-22FB7E7387FF}" type="presOf" srcId="{C27A84C9-935E-42EC-8CA8-55F97DFD8185}" destId="{65BA17CC-9AB7-4A4B-84B3-EEEC8CBF6A14}" srcOrd="0" destOrd="0" presId="urn:microsoft.com/office/officeart/2005/8/layout/cycle1"/>
    <dgm:cxn modelId="{6259ADAB-CFC7-459A-95D9-F38F240ED2D9}" type="presOf" srcId="{D3D8CB2F-09CF-4C43-83C2-2EA15E5B6D49}" destId="{1E39FC3F-F439-47AE-92C5-73EAF4C6AC1C}" srcOrd="0" destOrd="0" presId="urn:microsoft.com/office/officeart/2005/8/layout/cycle1"/>
    <dgm:cxn modelId="{329C5B41-064F-4BD8-A795-77E0BAB8FE64}" type="presParOf" srcId="{E78149C1-557A-42D7-95C2-88DB7664D8F4}" destId="{826BC51A-180C-4F1C-8B03-72E2EE412993}" srcOrd="0" destOrd="0" presId="urn:microsoft.com/office/officeart/2005/8/layout/cycle1"/>
    <dgm:cxn modelId="{DAD95038-900E-4CBD-9157-0DB29A2C050E}" type="presParOf" srcId="{E78149C1-557A-42D7-95C2-88DB7664D8F4}" destId="{BA57BF78-58F1-496A-A644-145E12FACA82}" srcOrd="1" destOrd="0" presId="urn:microsoft.com/office/officeart/2005/8/layout/cycle1"/>
    <dgm:cxn modelId="{5B341F27-E0C8-4DEE-85BD-F699DF97C469}" type="presParOf" srcId="{E78149C1-557A-42D7-95C2-88DB7664D8F4}" destId="{0B80B31F-5C48-4389-BD81-55A16E1A735D}" srcOrd="2" destOrd="0" presId="urn:microsoft.com/office/officeart/2005/8/layout/cycle1"/>
    <dgm:cxn modelId="{BC9F9D97-4E2E-4105-9E71-34603461047F}" type="presParOf" srcId="{E78149C1-557A-42D7-95C2-88DB7664D8F4}" destId="{9492B2A7-ED28-4499-8DB9-5F0311726880}" srcOrd="3" destOrd="0" presId="urn:microsoft.com/office/officeart/2005/8/layout/cycle1"/>
    <dgm:cxn modelId="{3FE47EF9-2DCB-4A7F-A345-FCA6E40E20F8}" type="presParOf" srcId="{E78149C1-557A-42D7-95C2-88DB7664D8F4}" destId="{65BA17CC-9AB7-4A4B-84B3-EEEC8CBF6A14}" srcOrd="4" destOrd="0" presId="urn:microsoft.com/office/officeart/2005/8/layout/cycle1"/>
    <dgm:cxn modelId="{0F4AE8EC-897F-4F00-ACE9-2751B39A0440}" type="presParOf" srcId="{E78149C1-557A-42D7-95C2-88DB7664D8F4}" destId="{1E39FC3F-F439-47AE-92C5-73EAF4C6AC1C}" srcOrd="5" destOrd="0" presId="urn:microsoft.com/office/officeart/2005/8/layout/cycle1"/>
    <dgm:cxn modelId="{7B05AD5C-2EC1-4879-BDEF-029753C39EAF}" type="presParOf" srcId="{E78149C1-557A-42D7-95C2-88DB7664D8F4}" destId="{DD31C592-1889-4159-86B2-E5B332C9D26A}" srcOrd="6" destOrd="0" presId="urn:microsoft.com/office/officeart/2005/8/layout/cycle1"/>
    <dgm:cxn modelId="{021A8823-142E-44C1-B217-BB879439DBDE}" type="presParOf" srcId="{E78149C1-557A-42D7-95C2-88DB7664D8F4}" destId="{3948B3B8-E537-499A-A69A-23314A2F18CA}" srcOrd="7" destOrd="0" presId="urn:microsoft.com/office/officeart/2005/8/layout/cycle1"/>
    <dgm:cxn modelId="{5DF62974-70E3-47ED-83AC-982D8EDD94A7}" type="presParOf" srcId="{E78149C1-557A-42D7-95C2-88DB7664D8F4}" destId="{7C423521-76EA-40A5-A54D-6959C2B65945}" srcOrd="8" destOrd="0" presId="urn:microsoft.com/office/officeart/2005/8/layout/cycle1"/>
    <dgm:cxn modelId="{DA31FD51-6C36-40D9-A2C8-ED8B1119AD86}" type="presParOf" srcId="{E78149C1-557A-42D7-95C2-88DB7664D8F4}" destId="{3CAFE02B-0AB8-462A-8261-E1764D84E621}" srcOrd="9" destOrd="0" presId="urn:microsoft.com/office/officeart/2005/8/layout/cycle1"/>
    <dgm:cxn modelId="{03DCC7BE-8BB1-4348-8875-9CC23609924D}" type="presParOf" srcId="{E78149C1-557A-42D7-95C2-88DB7664D8F4}" destId="{414222EE-689B-4541-8EA2-1E59DAA5C474}" srcOrd="10" destOrd="0" presId="urn:microsoft.com/office/officeart/2005/8/layout/cycle1"/>
    <dgm:cxn modelId="{1A7F22F4-FD6A-4D4B-B816-F1F323FE2DF6}" type="presParOf" srcId="{E78149C1-557A-42D7-95C2-88DB7664D8F4}" destId="{AC799E4C-BC23-42FB-A84C-88F86C41AC81}" srcOrd="11" destOrd="0" presId="urn:microsoft.com/office/officeart/2005/8/layout/cycle1"/>
    <dgm:cxn modelId="{643CD91A-FFF5-4387-8C99-12CBF244F60A}" type="presParOf" srcId="{E78149C1-557A-42D7-95C2-88DB7664D8F4}" destId="{7B4B3C88-490E-4FEE-89C1-523AC62D7E28}" srcOrd="12" destOrd="0" presId="urn:microsoft.com/office/officeart/2005/8/layout/cycle1"/>
    <dgm:cxn modelId="{9321E5BC-8880-47ED-A1AE-D8E4B938B65C}" type="presParOf" srcId="{E78149C1-557A-42D7-95C2-88DB7664D8F4}" destId="{74DF0EB4-2491-46B5-9AD7-D4ADFE5E5F38}" srcOrd="13" destOrd="0" presId="urn:microsoft.com/office/officeart/2005/8/layout/cycle1"/>
    <dgm:cxn modelId="{35E38ECC-B9D5-45E4-BF59-B5DC066FF433}" type="presParOf" srcId="{E78149C1-557A-42D7-95C2-88DB7664D8F4}" destId="{A3DDAAA5-7B90-466B-93E0-BB726E437725}" srcOrd="14" destOrd="0" presId="urn:microsoft.com/office/officeart/2005/8/layout/cycle1"/>
    <dgm:cxn modelId="{825F73D8-FAA6-457D-B8FB-1294EBFA1403}" type="presParOf" srcId="{E78149C1-557A-42D7-95C2-88DB7664D8F4}" destId="{31539757-D24E-4FFD-94C9-B1F708DC54BE}" srcOrd="15" destOrd="0" presId="urn:microsoft.com/office/officeart/2005/8/layout/cycle1"/>
    <dgm:cxn modelId="{61D6A175-A5F9-4E42-82A3-4FCF3121E5F2}" type="presParOf" srcId="{E78149C1-557A-42D7-95C2-88DB7664D8F4}" destId="{B58254FA-D72C-4FFD-B439-B8754A700241}" srcOrd="16" destOrd="0" presId="urn:microsoft.com/office/officeart/2005/8/layout/cycle1"/>
    <dgm:cxn modelId="{17AF0C63-6994-4BAF-AFEA-79C68DECDA89}" type="presParOf" srcId="{E78149C1-557A-42D7-95C2-88DB7664D8F4}" destId="{8BA8428F-7A67-4607-8A5F-56115AA36828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7BF78-58F1-496A-A644-145E12FACA82}">
      <dsp:nvSpPr>
        <dsp:cNvPr id="0" name=""/>
        <dsp:cNvSpPr/>
      </dsp:nvSpPr>
      <dsp:spPr>
        <a:xfrm>
          <a:off x="3734489" y="12998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Around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734489" y="12998"/>
        <a:ext cx="1113234" cy="1113234"/>
      </dsp:txXfrm>
    </dsp:sp>
    <dsp:sp modelId="{0B80B31F-5C48-4389-BD81-55A16E1A735D}">
      <dsp:nvSpPr>
        <dsp:cNvPr id="0" name=""/>
        <dsp:cNvSpPr/>
      </dsp:nvSpPr>
      <dsp:spPr>
        <a:xfrm>
          <a:off x="326616" y="1355"/>
          <a:ext cx="5442766" cy="5442766"/>
        </a:xfrm>
        <a:prstGeom prst="circularArrow">
          <a:avLst>
            <a:gd name="adj1" fmla="val 3988"/>
            <a:gd name="adj2" fmla="val 250191"/>
            <a:gd name="adj3" fmla="val 20573582"/>
            <a:gd name="adj4" fmla="val 18982553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A17CC-9AB7-4A4B-84B3-EEEC8CBF6A14}">
      <dsp:nvSpPr>
        <dsp:cNvPr id="0" name=""/>
        <dsp:cNvSpPr/>
      </dsp:nvSpPr>
      <dsp:spPr>
        <a:xfrm>
          <a:off x="4977595" y="2166121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The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4977595" y="2166121"/>
        <a:ext cx="1113234" cy="1113234"/>
      </dsp:txXfrm>
    </dsp:sp>
    <dsp:sp modelId="{1E39FC3F-F439-47AE-92C5-73EAF4C6AC1C}">
      <dsp:nvSpPr>
        <dsp:cNvPr id="0" name=""/>
        <dsp:cNvSpPr/>
      </dsp:nvSpPr>
      <dsp:spPr>
        <a:xfrm>
          <a:off x="478796" y="1355"/>
          <a:ext cx="5442766" cy="5442766"/>
        </a:xfrm>
        <a:prstGeom prst="circularArrow">
          <a:avLst>
            <a:gd name="adj1" fmla="val 3988"/>
            <a:gd name="adj2" fmla="val 250191"/>
            <a:gd name="adj3" fmla="val 2367256"/>
            <a:gd name="adj4" fmla="val 776227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8B3B8-E537-499A-A69A-23314A2F18CA}">
      <dsp:nvSpPr>
        <dsp:cNvPr id="0" name=""/>
        <dsp:cNvSpPr/>
      </dsp:nvSpPr>
      <dsp:spPr>
        <a:xfrm>
          <a:off x="3734489" y="4319244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Digital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734489" y="4319244"/>
        <a:ext cx="1113234" cy="1113234"/>
      </dsp:txXfrm>
    </dsp:sp>
    <dsp:sp modelId="{7C423521-76EA-40A5-A54D-6959C2B65945}">
      <dsp:nvSpPr>
        <dsp:cNvPr id="0" name=""/>
        <dsp:cNvSpPr/>
      </dsp:nvSpPr>
      <dsp:spPr>
        <a:xfrm>
          <a:off x="326616" y="1355"/>
          <a:ext cx="5442766" cy="5442766"/>
        </a:xfrm>
        <a:prstGeom prst="circularArrow">
          <a:avLst>
            <a:gd name="adj1" fmla="val 3988"/>
            <a:gd name="adj2" fmla="val 250191"/>
            <a:gd name="adj3" fmla="val 6111530"/>
            <a:gd name="adj4" fmla="val 4438279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222EE-689B-4541-8EA2-1E59DAA5C474}">
      <dsp:nvSpPr>
        <dsp:cNvPr id="0" name=""/>
        <dsp:cNvSpPr/>
      </dsp:nvSpPr>
      <dsp:spPr>
        <a:xfrm>
          <a:off x="1248276" y="4319244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World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1248276" y="4319244"/>
        <a:ext cx="1113234" cy="1113234"/>
      </dsp:txXfrm>
    </dsp:sp>
    <dsp:sp modelId="{AC799E4C-BC23-42FB-A84C-88F86C41AC81}">
      <dsp:nvSpPr>
        <dsp:cNvPr id="0" name=""/>
        <dsp:cNvSpPr/>
      </dsp:nvSpPr>
      <dsp:spPr>
        <a:xfrm>
          <a:off x="326616" y="1355"/>
          <a:ext cx="5442766" cy="5442766"/>
        </a:xfrm>
        <a:prstGeom prst="circularArrow">
          <a:avLst>
            <a:gd name="adj1" fmla="val 3988"/>
            <a:gd name="adj2" fmla="val 250191"/>
            <a:gd name="adj3" fmla="val 9773582"/>
            <a:gd name="adj4" fmla="val 8182553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F0EB4-2491-46B5-9AD7-D4ADFE5E5F38}">
      <dsp:nvSpPr>
        <dsp:cNvPr id="0" name=""/>
        <dsp:cNvSpPr/>
      </dsp:nvSpPr>
      <dsp:spPr>
        <a:xfrm>
          <a:off x="5170" y="2166121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In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5170" y="2166121"/>
        <a:ext cx="1113234" cy="1113234"/>
      </dsp:txXfrm>
    </dsp:sp>
    <dsp:sp modelId="{A3DDAAA5-7B90-466B-93E0-BB726E437725}">
      <dsp:nvSpPr>
        <dsp:cNvPr id="0" name=""/>
        <dsp:cNvSpPr/>
      </dsp:nvSpPr>
      <dsp:spPr>
        <a:xfrm>
          <a:off x="326616" y="1355"/>
          <a:ext cx="5442766" cy="5442766"/>
        </a:xfrm>
        <a:prstGeom prst="circularArrow">
          <a:avLst>
            <a:gd name="adj1" fmla="val 3988"/>
            <a:gd name="adj2" fmla="val 250191"/>
            <a:gd name="adj3" fmla="val 13167256"/>
            <a:gd name="adj4" fmla="val 11576227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254FA-D72C-4FFD-B439-B8754A700241}">
      <dsp:nvSpPr>
        <dsp:cNvPr id="0" name=""/>
        <dsp:cNvSpPr/>
      </dsp:nvSpPr>
      <dsp:spPr>
        <a:xfrm>
          <a:off x="1248276" y="12998"/>
          <a:ext cx="1113234" cy="1113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90 </a:t>
          </a:r>
          <a:r>
            <a:rPr lang="en-US" sz="2600" kern="1200" dirty="0" err="1" smtClean="0">
              <a:solidFill>
                <a:schemeClr val="bg1"/>
              </a:solidFill>
            </a:rPr>
            <a:t>mins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1248276" y="12998"/>
        <a:ext cx="1113234" cy="1113234"/>
      </dsp:txXfrm>
    </dsp:sp>
    <dsp:sp modelId="{8BA8428F-7A67-4607-8A5F-56115AA36828}">
      <dsp:nvSpPr>
        <dsp:cNvPr id="0" name=""/>
        <dsp:cNvSpPr/>
      </dsp:nvSpPr>
      <dsp:spPr>
        <a:xfrm>
          <a:off x="326616" y="1355"/>
          <a:ext cx="5442766" cy="5442766"/>
        </a:xfrm>
        <a:prstGeom prst="circularArrow">
          <a:avLst>
            <a:gd name="adj1" fmla="val 3988"/>
            <a:gd name="adj2" fmla="val 250191"/>
            <a:gd name="adj3" fmla="val 16911530"/>
            <a:gd name="adj4" fmla="val 15238279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GE Inspira Pitch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B3C6-F560-4540-A922-F5FE79114D92}" type="datetimeFigureOut">
              <a:rPr lang="en-US" smtClean="0">
                <a:latin typeface="GE Inspira Pitch"/>
              </a:rPr>
              <a:t>7/27/2016</a:t>
            </a:fld>
            <a:endParaRPr lang="en-US">
              <a:latin typeface="GE Inspira Pitch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latin typeface="GE Inspira Pitch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GE Inspira Pitch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540FA-E5F2-4133-9494-39DF6534FCFF}" type="slidenum">
              <a:rPr lang="en-US" smtClean="0">
                <a:latin typeface="GE Inspira Pitch"/>
              </a:rPr>
              <a:t>‹#›</a:t>
            </a:fld>
            <a:endParaRPr lang="en-US"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29470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GE Inspira Pitch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44488" y="263527"/>
            <a:ext cx="840105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4488" y="1677988"/>
            <a:ext cx="8396287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1" y="5803900"/>
            <a:ext cx="24860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7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07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1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18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6" y="2733677"/>
            <a:ext cx="36877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07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6" y="2805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8" y="6217844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6" y="2805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 t="15569" r="1304"/>
          <a:stretch/>
        </p:blipFill>
        <p:spPr>
          <a:xfrm>
            <a:off x="0" y="4"/>
            <a:ext cx="9144000" cy="31622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17428" y="5077655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pPr defTabSz="457200"/>
            <a:r>
              <a:rPr lang="en-US" dirty="0" smtClean="0">
                <a:solidFill>
                  <a:srgbClr val="454545"/>
                </a:solidFill>
              </a:rPr>
              <a:t>GE Internal data</a:t>
            </a:r>
          </a:p>
        </p:txBody>
      </p:sp>
    </p:spTree>
    <p:extLst>
      <p:ext uri="{BB962C8B-B14F-4D97-AF65-F5344CB8AC3E}">
        <p14:creationId xmlns:p14="http://schemas.microsoft.com/office/powerpoint/2010/main" val="930606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3"/>
            <a:ext cx="8311896" cy="338328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22683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151057"/>
            <a:ext cx="8311896" cy="3777563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5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Take away boxes should only be used for occasional emphasis.</a:t>
            </a:r>
            <a:br>
              <a:rPr lang="en-US" dirty="0" smtClean="0"/>
            </a:br>
            <a:r>
              <a:rPr lang="en-US" dirty="0" smtClean="0"/>
              <a:t>Do not use on every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8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19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3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33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3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 smtClean="0"/>
              <a:t>Click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5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pic>
        <p:nvPicPr>
          <p:cNvPr id="8" name="Picture 7" descr="Monogram_PPT_small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>
              <a:defRPr/>
            </a:pPr>
            <a:r>
              <a:rPr lang="en-GB" sz="1100" b="1" dirty="0" smtClean="0">
                <a:solidFill>
                  <a:prstClr val="white"/>
                </a:solidFill>
              </a:rPr>
              <a:t>GE Internal </a:t>
            </a:r>
            <a:r>
              <a:rPr lang="en-GB" sz="1100" dirty="0" smtClean="0">
                <a:solidFill>
                  <a:prstClr val="white"/>
                </a:solidFill>
              </a:rPr>
              <a:t>- For internal distribution only.</a:t>
            </a:r>
            <a:r>
              <a:rPr lang="en-GB" sz="1000" dirty="0" smtClean="0">
                <a:solidFill>
                  <a:prstClr val="white"/>
                </a:solidFill>
              </a:rPr>
              <a:t/>
            </a:r>
            <a:br>
              <a:rPr lang="en-GB" sz="1000" dirty="0" smtClean="0">
                <a:solidFill>
                  <a:prstClr val="white"/>
                </a:solidFill>
              </a:rPr>
            </a:br>
            <a:r>
              <a:rPr lang="en-US" sz="1000" dirty="0" smtClean="0">
                <a:solidFill>
                  <a:prstClr val="white"/>
                </a:solidFill>
              </a:rPr>
              <a:t>© 2015 General Electric Company - All rights reserved</a:t>
            </a:r>
            <a:endParaRPr lang="en-GB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5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92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6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65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1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461963" indent="-234950">
              <a:lnSpc>
                <a:spcPts val="2580"/>
              </a:lnSpc>
              <a:tabLst/>
              <a:defRPr sz="2150">
                <a:solidFill>
                  <a:schemeClr val="tx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54115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461963" indent="-23495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687388" indent="-225425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 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42359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2" y="367892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 defTabSz="45720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" y="367892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 defTabSz="457200">
              <a:lnSpc>
                <a:spcPts val="2500"/>
              </a:lnSpc>
              <a:spcBef>
                <a:spcPts val="600"/>
              </a:spcBef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461963" indent="-23495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First level copy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5760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3968496"/>
            <a:ext cx="3118104" cy="2075688"/>
          </a:xfrm>
          <a:solidFill>
            <a:schemeClr val="accent1"/>
          </a:solidFill>
        </p:spPr>
        <p:txBody>
          <a:bodyPr lIns="182880" tIns="137160" rIns="91440" bIns="45720"/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insert caption.</a:t>
            </a:r>
          </a:p>
        </p:txBody>
      </p:sp>
    </p:spTree>
    <p:extLst>
      <p:ext uri="{BB962C8B-B14F-4D97-AF65-F5344CB8AC3E}">
        <p14:creationId xmlns:p14="http://schemas.microsoft.com/office/powerpoint/2010/main" val="50919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80990"/>
            <a:ext cx="8459788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15738"/>
            <a:ext cx="8459788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59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1" y="1746507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2" y="1746507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7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7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173941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1" y="1746507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2" y="1746507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7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7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3688532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Level 1 bullet</a:t>
            </a:r>
          </a:p>
          <a:p>
            <a:pPr lvl="1"/>
            <a:r>
              <a:rPr lang="en-US" dirty="0" smtClean="0"/>
              <a:t>Level 1 bullet</a:t>
            </a:r>
          </a:p>
        </p:txBody>
      </p:sp>
    </p:spTree>
    <p:extLst>
      <p:ext uri="{BB962C8B-B14F-4D97-AF65-F5344CB8AC3E}">
        <p14:creationId xmlns:p14="http://schemas.microsoft.com/office/powerpoint/2010/main" val="2412225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65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5"/>
            <a:ext cx="8311896" cy="357127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2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 smtClean="0"/>
              <a:t>Click to insert content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10" name="Picture 9" descr="Monogram_PPT_small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9" name="Date Placeholder 1" descr="CONFIDENTIAL_TAG_0xFFEE"/>
          <p:cNvSpPr txBox="1">
            <a:spLocks/>
          </p:cNvSpPr>
          <p:nvPr userDrawn="1"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>
              <a:defRPr/>
            </a:pPr>
            <a:r>
              <a:rPr lang="en-GB" sz="1100" b="1" dirty="0" smtClean="0">
                <a:solidFill>
                  <a:prstClr val="white"/>
                </a:solidFill>
              </a:rPr>
              <a:t>GE Internal </a:t>
            </a:r>
            <a:r>
              <a:rPr lang="en-GB" sz="1100" dirty="0" smtClean="0">
                <a:solidFill>
                  <a:prstClr val="white"/>
                </a:solidFill>
              </a:rPr>
              <a:t>- For internal distribution only.</a:t>
            </a:r>
            <a:r>
              <a:rPr lang="en-GB" sz="1000" dirty="0" smtClean="0">
                <a:solidFill>
                  <a:prstClr val="white"/>
                </a:solidFill>
              </a:rPr>
              <a:t/>
            </a:r>
            <a:br>
              <a:rPr lang="en-GB" sz="1000" dirty="0" smtClean="0">
                <a:solidFill>
                  <a:prstClr val="white"/>
                </a:solidFill>
              </a:rPr>
            </a:br>
            <a:r>
              <a:rPr lang="en-US" sz="1000" dirty="0" smtClean="0">
                <a:solidFill>
                  <a:prstClr val="white"/>
                </a:solidFill>
              </a:rPr>
              <a:t>© 2015 General Electric Company - All rights reserved</a:t>
            </a:r>
            <a:endParaRPr lang="en-GB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6"/>
          <a:stretch/>
        </p:blipFill>
        <p:spPr>
          <a:xfrm>
            <a:off x="5065979" y="-1"/>
            <a:ext cx="3658074" cy="510265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br>
              <a:rPr lang="en-US" dirty="0" smtClean="0"/>
            </a:br>
            <a:r>
              <a:rPr lang="en-US" dirty="0" smtClean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6" y="2805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(two lines maximum)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568" y="6217844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Imagination </a:t>
            </a:r>
            <a:r>
              <a:rPr lang="en-US" sz="1600" b="1" dirty="0">
                <a:solidFill>
                  <a:srgbClr val="0745AB"/>
                </a:solidFill>
                <a:cs typeface="GE Inspira Pitch"/>
              </a:rPr>
              <a:t>at </a:t>
            </a:r>
            <a:r>
              <a:rPr lang="en-US" sz="1600" b="1" dirty="0" smtClean="0">
                <a:solidFill>
                  <a:srgbClr val="0745AB"/>
                </a:solidFill>
                <a:cs typeface="GE Inspira Pitch"/>
              </a:rPr>
              <a:t>work.</a:t>
            </a:r>
            <a:endParaRPr lang="en-US" sz="1600" b="1" dirty="0">
              <a:solidFill>
                <a:srgbClr val="0745AB"/>
              </a:solidFill>
              <a:cs typeface="GE Inspira Pitch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6" y="2805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017428" y="5077655"/>
            <a:ext cx="270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srgbClr val="454545"/>
                </a:solidFill>
              </a:rPr>
              <a:t>This document contains </a:t>
            </a:r>
          </a:p>
          <a:p>
            <a:pPr defTabSz="457200"/>
            <a:r>
              <a:rPr lang="en-US" dirty="0" smtClean="0">
                <a:solidFill>
                  <a:srgbClr val="454545"/>
                </a:solidFill>
              </a:rPr>
              <a:t>GE Internal data</a:t>
            </a:r>
          </a:p>
        </p:txBody>
      </p:sp>
    </p:spTree>
    <p:extLst>
      <p:ext uri="{BB962C8B-B14F-4D97-AF65-F5344CB8AC3E}">
        <p14:creationId xmlns:p14="http://schemas.microsoft.com/office/powerpoint/2010/main" val="3641579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gram_ART_end slide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/>
          <a:stretch/>
        </p:blipFill>
        <p:spPr>
          <a:xfrm>
            <a:off x="0" y="2282952"/>
            <a:ext cx="5717836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41529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7200"/>
            <a:ext cx="4154488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206871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6063202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06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143" y="1736451"/>
            <a:ext cx="415240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43" y="2189528"/>
            <a:ext cx="415240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14" y="1736451"/>
            <a:ext cx="4154036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189528"/>
            <a:ext cx="4154036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0" y="280990"/>
            <a:ext cx="8459788" cy="998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08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5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1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5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77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80990"/>
            <a:ext cx="8459788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27200"/>
            <a:ext cx="8459788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4"/>
            <a:ext cx="8311896" cy="78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151053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 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</p:txBody>
      </p:sp>
      <p:pic>
        <p:nvPicPr>
          <p:cNvPr id="7" name="Picture 6" descr="Monogram_blue_sm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  <p:sp>
        <p:nvSpPr>
          <p:cNvPr id="6" name="Date Placeholder 1" descr="CONFIDENTIAL_TAG_0xFFEE"/>
          <p:cNvSpPr txBox="1">
            <a:spLocks/>
          </p:cNvSpPr>
          <p:nvPr/>
        </p:nvSpPr>
        <p:spPr>
          <a:xfrm>
            <a:off x="1898127" y="6398952"/>
            <a:ext cx="5712492" cy="41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4" tIns="46033" rIns="92064" bIns="46033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1E4191"/>
                </a:solidFill>
              </a:defRPr>
            </a:lvl1pPr>
          </a:lstStyle>
          <a:p>
            <a:pPr algn="ctr" defTabSz="457200">
              <a:defRPr/>
            </a:pPr>
            <a:r>
              <a:rPr lang="en-GB" sz="1100" b="1" dirty="0" smtClean="0">
                <a:solidFill>
                  <a:srgbClr val="454545"/>
                </a:solidFill>
              </a:rPr>
              <a:t>GE Internal </a:t>
            </a:r>
            <a:r>
              <a:rPr lang="en-GB" sz="1100" dirty="0" smtClean="0">
                <a:solidFill>
                  <a:srgbClr val="454545"/>
                </a:solidFill>
              </a:rPr>
              <a:t>- For internal distribution only.</a:t>
            </a:r>
            <a:r>
              <a:rPr lang="en-GB" sz="1000" dirty="0" smtClean="0">
                <a:solidFill>
                  <a:srgbClr val="454545"/>
                </a:solidFill>
              </a:rPr>
              <a:t/>
            </a:r>
            <a:br>
              <a:rPr lang="en-GB" sz="1000" dirty="0" smtClean="0">
                <a:solidFill>
                  <a:srgbClr val="454545"/>
                </a:solidFill>
              </a:rPr>
            </a:br>
            <a:r>
              <a:rPr lang="en-US" sz="1000" dirty="0" smtClean="0">
                <a:solidFill>
                  <a:srgbClr val="454545"/>
                </a:solidFill>
              </a:rPr>
              <a:t>© 2015 General Electric Company - All rights reserved</a:t>
            </a:r>
            <a:endParaRPr lang="en-GB" sz="1000" dirty="0">
              <a:solidFill>
                <a:srgbClr val="454545"/>
              </a:solidFill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181469" y="6351636"/>
            <a:ext cx="5486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 defTabSz="457200"/>
            <a:fld id="{95990F28-EF56-40AF-B6C1-2CF755EA3890}" type="slidenum">
              <a:rPr lang="en-US" sz="900">
                <a:solidFill>
                  <a:srgbClr val="454545"/>
                </a:solidFill>
              </a:rPr>
              <a:pPr algn="r" defTabSz="457200"/>
              <a:t>‹#›</a:t>
            </a:fld>
            <a:r>
              <a:rPr lang="en-US" sz="900" dirty="0">
                <a:solidFill>
                  <a:srgbClr val="45454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5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225425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461963" indent="-23495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687388" indent="-225425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hitehatsme.com/wp-content/uploads/2014/03/Benefits-of-Google-Apps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44" y="0"/>
            <a:ext cx="6033306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12475696"/>
              </p:ext>
            </p:extLst>
          </p:nvPr>
        </p:nvGraphicFramePr>
        <p:xfrm>
          <a:off x="2975055" y="725311"/>
          <a:ext cx="6096000" cy="5445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992906" y="4096470"/>
            <a:ext cx="1852142" cy="120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17082" y="4096470"/>
            <a:ext cx="1852142" cy="120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&amp; Domain Analytics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16902" y="4096470"/>
            <a:ext cx="1852142" cy="120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676" y="2032264"/>
            <a:ext cx="252249" cy="846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3028" y="2206594"/>
            <a:ext cx="252249" cy="6724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1380" y="2368478"/>
            <a:ext cx="252249" cy="5105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1808" y="2879015"/>
            <a:ext cx="126697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1358" y="1606706"/>
            <a:ext cx="193322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1400" b="1" u="sng" dirty="0" smtClean="0">
                <a:solidFill>
                  <a:srgbClr val="575757"/>
                </a:solidFill>
              </a:rPr>
              <a:t># of plant failure modes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807" y="968179"/>
            <a:ext cx="17136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2000" dirty="0" smtClean="0">
                <a:solidFill>
                  <a:srgbClr val="575757"/>
                </a:solidFill>
              </a:rPr>
              <a:t>Data dictionary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8918" y="942485"/>
            <a:ext cx="19588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2000" dirty="0" smtClean="0">
                <a:solidFill>
                  <a:srgbClr val="575757"/>
                </a:solidFill>
              </a:rPr>
              <a:t>Analytics </a:t>
            </a:r>
            <a:r>
              <a:rPr lang="en-US" sz="2000" dirty="0">
                <a:solidFill>
                  <a:srgbClr val="575757"/>
                </a:solidFill>
              </a:rPr>
              <a:t> </a:t>
            </a:r>
            <a:r>
              <a:rPr lang="en-US" sz="2000" dirty="0" smtClean="0">
                <a:solidFill>
                  <a:srgbClr val="575757"/>
                </a:solidFill>
              </a:rPr>
              <a:t>catalog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1853" y="963968"/>
            <a:ext cx="19237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2000" dirty="0" smtClean="0">
                <a:solidFill>
                  <a:srgbClr val="575757"/>
                </a:solidFill>
              </a:rPr>
              <a:t>Analytics content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96196" y="3436783"/>
            <a:ext cx="8841687" cy="124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61520" y="968174"/>
            <a:ext cx="205847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white"/>
                </a:solidFill>
              </a:rPr>
              <a:t>1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20557" y="942480"/>
            <a:ext cx="205847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white"/>
                </a:solidFill>
              </a:rPr>
              <a:t>2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9417" y="3623573"/>
            <a:ext cx="1852142" cy="39846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600" dirty="0" smtClean="0">
                <a:solidFill>
                  <a:prstClr val="white"/>
                </a:solidFill>
              </a:rPr>
              <a:t>Q1 - MVP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1074" y="3623573"/>
            <a:ext cx="1852142" cy="39846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600" dirty="0" smtClean="0">
                <a:solidFill>
                  <a:prstClr val="white"/>
                </a:solidFill>
              </a:rPr>
              <a:t>Q3 - Launch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16902" y="3623573"/>
            <a:ext cx="1852142" cy="39846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600" dirty="0" smtClean="0">
                <a:solidFill>
                  <a:prstClr val="white"/>
                </a:solidFill>
              </a:rPr>
              <a:t>Q4 - Scale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84" y="4231534"/>
            <a:ext cx="7325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1100" b="1" dirty="0" smtClean="0">
                <a:solidFill>
                  <a:srgbClr val="575757"/>
                </a:solidFill>
              </a:rPr>
              <a:t>Key actions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153" y="5484298"/>
            <a:ext cx="86081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lnSpc>
                <a:spcPct val="140000"/>
              </a:lnSpc>
            </a:pPr>
            <a:r>
              <a:rPr lang="en-US" sz="1100" b="1" dirty="0" smtClean="0">
                <a:solidFill>
                  <a:srgbClr val="575757"/>
                </a:solidFill>
              </a:rPr>
              <a:t>Platform</a:t>
            </a:r>
          </a:p>
          <a:p>
            <a:pPr defTabSz="914400">
              <a:lnSpc>
                <a:spcPct val="140000"/>
              </a:lnSpc>
            </a:pPr>
            <a:r>
              <a:rPr lang="en-US" sz="1100" b="1" dirty="0" smtClean="0">
                <a:solidFill>
                  <a:srgbClr val="575757"/>
                </a:solidFill>
              </a:rPr>
              <a:t># of analytics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14004" y="4231533"/>
            <a:ext cx="1823879" cy="88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Customer validation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60% of all Power analytics in catalog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Expand to value chain</a:t>
            </a:r>
            <a:endParaRPr lang="en-US" sz="1100" dirty="0">
              <a:solidFill>
                <a:srgbClr val="575757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4" y="2899341"/>
            <a:ext cx="295113" cy="4498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60" y="2899341"/>
            <a:ext cx="344368" cy="4939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72" y="2899341"/>
            <a:ext cx="303206" cy="53875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539667" y="1643680"/>
            <a:ext cx="790934" cy="425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Business optimization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89400" y="1643680"/>
            <a:ext cx="1264611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</a:rPr>
              <a:t>Market intelligence &amp; Forecasting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22940" y="1643680"/>
            <a:ext cx="1207145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</a:rPr>
              <a:t>Portfolio optimization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35365" y="2126825"/>
            <a:ext cx="794718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</a:rPr>
              <a:t>Outage Management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539667" y="2607430"/>
            <a:ext cx="790934" cy="425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Asset Performance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89400" y="2607430"/>
            <a:ext cx="960371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Machine &amp; Equipment Health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49771" y="2607430"/>
            <a:ext cx="769247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Reliability Management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35365" y="2607430"/>
            <a:ext cx="794718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</a:rPr>
              <a:t>Maintenance  Optimization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352118" y="1559526"/>
            <a:ext cx="884948" cy="12383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2781223" y="2136723"/>
            <a:ext cx="372194" cy="37303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45077" y="1872031"/>
            <a:ext cx="3879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900" dirty="0" smtClean="0">
                <a:solidFill>
                  <a:srgbClr val="575757"/>
                </a:solidFill>
              </a:rPr>
              <a:t>Existing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02831" y="2566563"/>
            <a:ext cx="4516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900" dirty="0" smtClean="0">
                <a:solidFill>
                  <a:srgbClr val="575757"/>
                </a:solidFill>
              </a:rPr>
              <a:t>APM/OO Scrum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23621" y="3199134"/>
            <a:ext cx="13342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900" dirty="0" smtClean="0">
                <a:solidFill>
                  <a:srgbClr val="575757"/>
                </a:solidFill>
              </a:rPr>
              <a:t>Digital Twin models</a:t>
            </a:r>
          </a:p>
        </p:txBody>
      </p:sp>
      <p:sp>
        <p:nvSpPr>
          <p:cNvPr id="48" name="Up Arrow 47"/>
          <p:cNvSpPr/>
          <p:nvPr/>
        </p:nvSpPr>
        <p:spPr>
          <a:xfrm>
            <a:off x="3637009" y="2834796"/>
            <a:ext cx="209997" cy="357340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9" name="Left Arrow 48"/>
          <p:cNvSpPr/>
          <p:nvPr/>
        </p:nvSpPr>
        <p:spPr>
          <a:xfrm>
            <a:off x="4308466" y="2131376"/>
            <a:ext cx="365152" cy="351749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539669" y="2126825"/>
            <a:ext cx="790933" cy="425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Operations Optimization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89398" y="2126825"/>
            <a:ext cx="783256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Operations Evaluation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215489" y="2126825"/>
            <a:ext cx="877044" cy="425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800" dirty="0" smtClean="0">
                <a:solidFill>
                  <a:prstClr val="white"/>
                </a:solidFill>
              </a:rPr>
              <a:t>Plant / Fleet Optimization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70807" y="4231531"/>
            <a:ext cx="1496345" cy="105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Add additional PS + GRC analytics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Harden catalog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Finalize data dictionary</a:t>
            </a:r>
            <a:endParaRPr lang="en-US" sz="1100" dirty="0">
              <a:solidFill>
                <a:srgbClr val="575757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20800" y="4231528"/>
            <a:ext cx="1496345" cy="105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Add additional fuel types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Build usage workflow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Drive adoption</a:t>
            </a:r>
            <a:endParaRPr lang="en-US" sz="1100" dirty="0">
              <a:solidFill>
                <a:srgbClr val="575757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07702" y="963963"/>
            <a:ext cx="205847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white"/>
                </a:solidFill>
              </a:rPr>
              <a:t>3</a:t>
            </a:r>
            <a:endParaRPr lang="en-US" sz="2000" dirty="0">
              <a:solidFill>
                <a:prstClr val="white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3335625" y="1813132"/>
            <a:ext cx="901443" cy="2401"/>
          </a:xfrm>
          <a:prstGeom prst="line">
            <a:avLst/>
          </a:prstGeom>
          <a:ln w="12700">
            <a:solidFill>
              <a:srgbClr val="005C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13884" y="1601536"/>
            <a:ext cx="78386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lang="en-US" sz="1100" b="1" dirty="0" smtClean="0">
                <a:solidFill>
                  <a:srgbClr val="575757"/>
                </a:solidFill>
              </a:rPr>
              <a:t>PDS Catalog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93118" y="1901035"/>
            <a:ext cx="8642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800" dirty="0" smtClean="0">
                <a:solidFill>
                  <a:srgbClr val="575757"/>
                </a:solidFill>
              </a:rPr>
              <a:t>GT Water Wash </a:t>
            </a:r>
          </a:p>
          <a:p>
            <a:pPr defTabSz="914400"/>
            <a:r>
              <a:rPr lang="en-US" sz="800" dirty="0" smtClean="0">
                <a:solidFill>
                  <a:srgbClr val="575757"/>
                </a:solidFill>
              </a:rPr>
              <a:t>GT Wheel Space</a:t>
            </a:r>
          </a:p>
          <a:p>
            <a:pPr defTabSz="914400"/>
            <a:r>
              <a:rPr lang="en-US" sz="800" dirty="0" smtClean="0">
                <a:solidFill>
                  <a:srgbClr val="575757"/>
                </a:solidFill>
              </a:rPr>
              <a:t>….</a:t>
            </a:r>
            <a:endParaRPr lang="en-US" sz="800" dirty="0">
              <a:solidFill>
                <a:srgbClr val="575757"/>
              </a:solidFill>
            </a:endParaRPr>
          </a:p>
          <a:p>
            <a:pPr defTabSz="914400"/>
            <a:r>
              <a:rPr lang="en-US" sz="800" dirty="0" smtClean="0">
                <a:solidFill>
                  <a:srgbClr val="575757"/>
                </a:solidFill>
              </a:rPr>
              <a:t>Combustion Gas Leakage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992905" y="3623573"/>
            <a:ext cx="1852142" cy="39846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600" dirty="0" smtClean="0">
                <a:solidFill>
                  <a:prstClr val="white"/>
                </a:solidFill>
              </a:rPr>
              <a:t>Q2 - Diversify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99418" y="4096470"/>
            <a:ext cx="1852142" cy="120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0802" y="4231528"/>
            <a:ext cx="1548935" cy="105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Id gaps/dependencies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Prioritize target analytics</a:t>
            </a:r>
          </a:p>
          <a:p>
            <a:pPr marL="171450" indent="-171450" defTabSz="914400">
              <a:spcBef>
                <a:spcPct val="350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575757"/>
                </a:solidFill>
              </a:rPr>
              <a:t>Refactor &amp; add - PS</a:t>
            </a:r>
            <a:endParaRPr lang="en-US" sz="1100" dirty="0">
              <a:solidFill>
                <a:srgbClr val="575757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14058" y="5431976"/>
            <a:ext cx="622865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dirty="0" err="1" smtClean="0">
                <a:solidFill>
                  <a:srgbClr val="575757"/>
                </a:solidFill>
              </a:rPr>
              <a:t>Predix</a:t>
            </a:r>
            <a:endParaRPr lang="en-US" sz="1200" dirty="0" smtClean="0">
              <a:solidFill>
                <a:srgbClr val="575757"/>
              </a:solidFill>
            </a:endParaRPr>
          </a:p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b="1" dirty="0" smtClean="0">
                <a:solidFill>
                  <a:srgbClr val="575757"/>
                </a:solidFill>
              </a:rPr>
              <a:t>30</a:t>
            </a:r>
            <a:endParaRPr lang="en-US" sz="1200" b="1" dirty="0">
              <a:solidFill>
                <a:srgbClr val="575757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430573" y="5431976"/>
            <a:ext cx="622865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dirty="0" err="1" smtClean="0">
                <a:solidFill>
                  <a:srgbClr val="575757"/>
                </a:solidFill>
              </a:rPr>
              <a:t>Predix</a:t>
            </a:r>
            <a:endParaRPr lang="en-US" sz="2000" dirty="0" smtClean="0">
              <a:solidFill>
                <a:srgbClr val="575757"/>
              </a:solidFill>
            </a:endParaRPr>
          </a:p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b="1" dirty="0" smtClean="0">
                <a:solidFill>
                  <a:srgbClr val="575757"/>
                </a:solidFill>
              </a:rPr>
              <a:t>    60</a:t>
            </a:r>
            <a:endParaRPr lang="en-US" sz="1200" b="1" dirty="0">
              <a:solidFill>
                <a:srgbClr val="575757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06630" y="5431976"/>
            <a:ext cx="622865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dirty="0" err="1" smtClean="0">
                <a:solidFill>
                  <a:srgbClr val="575757"/>
                </a:solidFill>
              </a:rPr>
              <a:t>Predix</a:t>
            </a:r>
            <a:endParaRPr lang="en-US" sz="1200" dirty="0" smtClean="0">
              <a:solidFill>
                <a:srgbClr val="575757"/>
              </a:solidFill>
            </a:endParaRPr>
          </a:p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b="1" dirty="0" smtClean="0">
                <a:solidFill>
                  <a:srgbClr val="575757"/>
                </a:solidFill>
              </a:rPr>
              <a:t>90</a:t>
            </a:r>
            <a:endParaRPr lang="en-US" sz="1200" b="1" dirty="0">
              <a:solidFill>
                <a:srgbClr val="575757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69183" y="5431976"/>
            <a:ext cx="622865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dirty="0" err="1" smtClean="0">
                <a:solidFill>
                  <a:srgbClr val="575757"/>
                </a:solidFill>
              </a:rPr>
              <a:t>Predix</a:t>
            </a:r>
            <a:endParaRPr lang="en-US" sz="1200" dirty="0" smtClean="0">
              <a:solidFill>
                <a:srgbClr val="575757"/>
              </a:solidFill>
            </a:endParaRPr>
          </a:p>
          <a:p>
            <a:pPr algn="ctr" defTabSz="914400">
              <a:spcBef>
                <a:spcPct val="35000"/>
              </a:spcBef>
              <a:buSzPct val="130000"/>
            </a:pPr>
            <a:r>
              <a:rPr lang="en-US" sz="1200" b="1" dirty="0" smtClean="0">
                <a:solidFill>
                  <a:srgbClr val="575757"/>
                </a:solidFill>
              </a:rPr>
              <a:t>100</a:t>
            </a:r>
            <a:r>
              <a:rPr lang="en-US" sz="1200" b="1" baseline="30000" dirty="0" smtClean="0">
                <a:solidFill>
                  <a:srgbClr val="575757"/>
                </a:solidFill>
              </a:rPr>
              <a:t>+</a:t>
            </a:r>
            <a:endParaRPr lang="en-US" sz="1200" b="1" baseline="30000" dirty="0">
              <a:solidFill>
                <a:srgbClr val="5757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52700" y="1822150"/>
            <a:ext cx="7325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900" dirty="0" smtClean="0">
                <a:solidFill>
                  <a:srgbClr val="575757"/>
                </a:solidFill>
              </a:rPr>
              <a:t>CCAP /M&amp;D Refactored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69223" y="5654052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FBD2C">
                    <a:lumMod val="50000"/>
                  </a:srgbClr>
                </a:solidFill>
              </a:rPr>
              <a:t> </a:t>
            </a:r>
            <a:endParaRPr lang="en-US" sz="2400" dirty="0">
              <a:solidFill>
                <a:srgbClr val="7FBD2C">
                  <a:lumMod val="50000"/>
                </a:srgb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73637" y="5647638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FBD2C">
                    <a:lumMod val="50000"/>
                  </a:srgbClr>
                </a:solidFill>
              </a:rPr>
              <a:t> </a:t>
            </a:r>
            <a:endParaRPr lang="en-US" sz="2400" dirty="0">
              <a:solidFill>
                <a:srgbClr val="7FBD2C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Sciences for Productivity</a:t>
            </a:r>
            <a:br>
              <a:rPr lang="en-US" dirty="0" smtClean="0"/>
            </a:br>
            <a:r>
              <a:rPr lang="en-US" sz="2400" dirty="0"/>
              <a:t>Apply data science methods </a:t>
            </a:r>
            <a:r>
              <a:rPr lang="en-US" sz="2400" dirty="0" smtClean="0"/>
              <a:t>to CSA backlog opportunities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5152" y="5239817"/>
            <a:ext cx="41033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srgbClr val="454545"/>
                </a:solidFill>
              </a:rPr>
              <a:t>$40 MM CSA productivity in 2016</a:t>
            </a:r>
            <a:endParaRPr lang="en-US" sz="2000" dirty="0">
              <a:solidFill>
                <a:srgbClr val="45454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" y="1315678"/>
            <a:ext cx="4078104" cy="1671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454545"/>
                </a:solidFill>
              </a:rPr>
              <a:t>~500 CSA Contracts; ~$10B backlog</a:t>
            </a:r>
          </a:p>
          <a:p>
            <a:pPr marL="342900" indent="-342900" defTabSz="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454545"/>
                </a:solidFill>
              </a:rPr>
              <a:t>Focus on Parts &amp; Outages</a:t>
            </a:r>
          </a:p>
          <a:p>
            <a:pPr marL="800100" lvl="1" indent="-342900" defTabSz="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454545"/>
                </a:solidFill>
              </a:rPr>
              <a:t>Cost &amp; </a:t>
            </a:r>
            <a:r>
              <a:rPr lang="en-US" dirty="0" smtClean="0">
                <a:solidFill>
                  <a:srgbClr val="454545"/>
                </a:solidFill>
              </a:rPr>
              <a:t>Variation</a:t>
            </a:r>
            <a:endParaRPr lang="en-US" dirty="0" smtClean="0">
              <a:solidFill>
                <a:srgbClr val="454545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2537956" y="3662167"/>
            <a:ext cx="4225244" cy="113679"/>
          </a:xfrm>
          <a:prstGeom prst="triangle">
            <a:avLst/>
          </a:prstGeom>
          <a:gradFill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2" y="3719003"/>
            <a:ext cx="15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dirty="0" smtClean="0">
                <a:solidFill>
                  <a:srgbClr val="454545"/>
                </a:solidFill>
              </a:rPr>
              <a:t>Non-capital parts</a:t>
            </a:r>
            <a:endParaRPr lang="en-US" sz="1400" dirty="0">
              <a:solidFill>
                <a:srgbClr val="45454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0999" y="3751610"/>
            <a:ext cx="178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dirty="0" smtClean="0">
                <a:solidFill>
                  <a:srgbClr val="454545"/>
                </a:solidFill>
              </a:rPr>
              <a:t>Parts Harmonization</a:t>
            </a:r>
            <a:endParaRPr lang="en-US" sz="1400" dirty="0">
              <a:solidFill>
                <a:srgbClr val="45454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" y="4443941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dirty="0" smtClean="0">
                <a:solidFill>
                  <a:srgbClr val="454545"/>
                </a:solidFill>
              </a:rPr>
              <a:t>Unscheduled /</a:t>
            </a:r>
            <a:r>
              <a:rPr lang="en-US" sz="1400" dirty="0" smtClean="0">
                <a:solidFill>
                  <a:srgbClr val="454545"/>
                </a:solidFill>
              </a:rPr>
              <a:t>Unplanned Outage </a:t>
            </a:r>
            <a:endParaRPr lang="en-US" sz="1400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558503"/>
            <a:ext cx="1301604" cy="1345932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03" y="3017876"/>
            <a:ext cx="1685517" cy="1070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03" y="4328388"/>
            <a:ext cx="1685517" cy="1105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31" y="1617779"/>
            <a:ext cx="2654635" cy="199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98983" y="4476407"/>
            <a:ext cx="2106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 smtClean="0">
                <a:solidFill>
                  <a:srgbClr val="454545"/>
                </a:solidFill>
              </a:rPr>
              <a:t>Optical Pattern Recognition on Drawings to identify similar parts</a:t>
            </a:r>
            <a:endParaRPr lang="en-US" sz="1400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API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42" y="914401"/>
            <a:ext cx="3404820" cy="201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074" y="3133664"/>
            <a:ext cx="5249756" cy="310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30833" y="5245100"/>
            <a:ext cx="1459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Courtesy: Code Instruct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cant do this… but.. </a:t>
            </a:r>
            <a:endParaRPr lang="en-US" dirty="0"/>
          </a:p>
        </p:txBody>
      </p:sp>
      <p:pic>
        <p:nvPicPr>
          <p:cNvPr id="4" name="Picture 2" descr="http://api.ning.com/files/LEe98AM-Zur6QoNPXghfg1hut2zdB36-nl4wCAQ4ks4Rb1J2OFoxQnUpEDc*iy0n6p4bVmPCckTUs0MUqHIx4I0KEgyfTK8S/bor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3" y="1192213"/>
            <a:ext cx="7987671" cy="48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85911" y="323334"/>
            <a:ext cx="34926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000" dirty="0">
                <a:latin typeface="GE Inspira Pitch"/>
                <a:ea typeface="+mj-ea"/>
                <a:cs typeface="GE Inspira Pitch"/>
              </a:rPr>
              <a:t>It is only as of today</a:t>
            </a:r>
          </a:p>
        </p:txBody>
      </p:sp>
    </p:spTree>
    <p:extLst>
      <p:ext uri="{BB962C8B-B14F-4D97-AF65-F5344CB8AC3E}">
        <p14:creationId xmlns:p14="http://schemas.microsoft.com/office/powerpoint/2010/main" val="23588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today, Lets do a simple weather app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2" y="1917700"/>
            <a:ext cx="809667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650" y="1041401"/>
            <a:ext cx="8918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 Call using right </a:t>
            </a:r>
            <a:r>
              <a:rPr lang="en-US" dirty="0" err="1" smtClean="0"/>
              <a:t>appID</a:t>
            </a:r>
            <a:r>
              <a:rPr lang="en-US" dirty="0" smtClean="0"/>
              <a:t> returns:</a:t>
            </a:r>
          </a:p>
          <a:p>
            <a:r>
              <a:rPr lang="en-US" dirty="0"/>
              <a:t>http://</a:t>
            </a:r>
            <a:r>
              <a:rPr lang="en-US" dirty="0" smtClean="0"/>
              <a:t>api.openweathermap.org/data/2.5/weather?q=London,uk&amp;appid=cemc5d4m4829241dc9b2ddbd3cc25a73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77" y="2708275"/>
            <a:ext cx="5253239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990282" y="3136900"/>
            <a:ext cx="1402759" cy="647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7738" y="2832100"/>
            <a:ext cx="236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requests will get this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07738" y="3276084"/>
            <a:ext cx="236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json</a:t>
            </a:r>
            <a:r>
              <a:rPr lang="en-US" dirty="0" smtClean="0"/>
              <a:t>() will </a:t>
            </a:r>
            <a:r>
              <a:rPr lang="en-US" dirty="0" err="1" smtClean="0"/>
              <a:t>jsonify</a:t>
            </a:r>
            <a:r>
              <a:rPr lang="en-US" dirty="0" smtClean="0"/>
              <a:t> it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07738" y="3961884"/>
            <a:ext cx="288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etch_data</a:t>
            </a:r>
            <a:r>
              <a:rPr lang="en-US" dirty="0" smtClean="0"/>
              <a:t> will pass data to </a:t>
            </a:r>
            <a:r>
              <a:rPr lang="en-US" dirty="0" err="1" smtClean="0"/>
              <a:t>def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8362" y="4711185"/>
            <a:ext cx="49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temperature value from </a:t>
            </a:r>
            <a:r>
              <a:rPr lang="en-US" dirty="0" err="1" smtClean="0"/>
              <a:t>subkey</a:t>
            </a:r>
            <a:r>
              <a:rPr lang="en-US" dirty="0" smtClean="0"/>
              <a:t> temp inside primary key “main” and convert it to integer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0282" y="785336"/>
            <a:ext cx="481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Tip: Metric unit can be returned by adding &amp;unit=metric to the </a:t>
            </a:r>
            <a:r>
              <a:rPr lang="en-US" dirty="0" err="1" smtClean="0">
                <a:solidFill>
                  <a:srgbClr val="00B050"/>
                </a:solidFill>
              </a:rPr>
              <a:t>url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73785" y="6153349"/>
            <a:ext cx="6596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Source: https</a:t>
            </a:r>
            <a:r>
              <a:rPr lang="en-US" sz="1400" dirty="0"/>
              <a:t>://github.com/Cosaquee/flask-weather-app?_sm_au_=i6Vtrf7TZq61T5wN</a:t>
            </a:r>
          </a:p>
        </p:txBody>
      </p:sp>
    </p:spTree>
    <p:extLst>
      <p:ext uri="{BB962C8B-B14F-4D97-AF65-F5344CB8AC3E}">
        <p14:creationId xmlns:p14="http://schemas.microsoft.com/office/powerpoint/2010/main" val="38198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main.py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4"/>
            <a:ext cx="9153312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4"/>
            <a:ext cx="9055100" cy="397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6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the folder – Alternate is to use .</a:t>
            </a:r>
            <a:r>
              <a:rPr lang="en-US" dirty="0" err="1" smtClean="0"/>
              <a:t>cfignore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6" y="989014"/>
            <a:ext cx="6686365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356" y="3162301"/>
            <a:ext cx="6368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Procfile</a:t>
            </a:r>
            <a:r>
              <a:rPr lang="en-US" dirty="0" smtClean="0"/>
              <a:t> contains: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 does not contain any extension. This file can be created using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</a:p>
          <a:p>
            <a:r>
              <a:rPr lang="en-US" dirty="0" smtClean="0"/>
              <a:t>Use vi </a:t>
            </a:r>
            <a:r>
              <a:rPr lang="en-US" dirty="0" err="1" smtClean="0"/>
              <a:t>Procfile</a:t>
            </a:r>
            <a:endParaRPr lang="en-US" dirty="0" smtClean="0"/>
          </a:p>
          <a:p>
            <a:r>
              <a:rPr lang="en-US" dirty="0" smtClean="0"/>
              <a:t>Tap ‘</a:t>
            </a:r>
            <a:r>
              <a:rPr lang="en-US" dirty="0" err="1" smtClean="0"/>
              <a:t>i</a:t>
            </a:r>
            <a:r>
              <a:rPr lang="en-US" dirty="0" smtClean="0"/>
              <a:t>’ for insert</a:t>
            </a:r>
          </a:p>
          <a:p>
            <a:r>
              <a:rPr lang="en-US" dirty="0" smtClean="0"/>
              <a:t>Type in above text</a:t>
            </a:r>
          </a:p>
          <a:p>
            <a:r>
              <a:rPr lang="en-US" dirty="0" smtClean="0"/>
              <a:t>Press Esc</a:t>
            </a:r>
          </a:p>
          <a:p>
            <a:r>
              <a:rPr lang="en-US" dirty="0" smtClean="0"/>
              <a:t>Type ‘ZZ’ – </a:t>
            </a:r>
          </a:p>
          <a:p>
            <a:r>
              <a:rPr lang="en-US" dirty="0"/>
              <a:t>	</a:t>
            </a:r>
            <a:r>
              <a:rPr lang="en-US" dirty="0" smtClean="0"/>
              <a:t>(To save and exit. ZZ wont appear in the file# Notice ZZ is in capital letters)</a:t>
            </a:r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9" y="3587750"/>
            <a:ext cx="304958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5400000">
            <a:off x="2237984" y="2667571"/>
            <a:ext cx="1457325" cy="8719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013917" y="4731960"/>
            <a:ext cx="1099460" cy="83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35632" y="4731960"/>
            <a:ext cx="2464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Use: </a:t>
            </a:r>
          </a:p>
          <a:p>
            <a:r>
              <a:rPr lang="en-US" dirty="0" err="1" smtClean="0"/>
              <a:t>cf</a:t>
            </a:r>
            <a:r>
              <a:rPr lang="en-US" dirty="0" smtClean="0"/>
              <a:t> login followed by</a:t>
            </a:r>
          </a:p>
          <a:p>
            <a:r>
              <a:rPr lang="en-US" dirty="0" err="1" smtClean="0"/>
              <a:t>cf</a:t>
            </a:r>
            <a:r>
              <a:rPr lang="en-US" dirty="0" smtClean="0"/>
              <a:t> push to deploy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67" y="-1"/>
            <a:ext cx="8018475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5453" y="6069012"/>
            <a:ext cx="7298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http://www.slideshare.net/greensight/10-common-errors-when-pushing-apps-to-cloud-foundry</a:t>
            </a:r>
          </a:p>
        </p:txBody>
      </p:sp>
    </p:spTree>
    <p:extLst>
      <p:ext uri="{BB962C8B-B14F-4D97-AF65-F5344CB8AC3E}">
        <p14:creationId xmlns:p14="http://schemas.microsoft.com/office/powerpoint/2010/main" val="19493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4685A6-EEE8-41FD-B234-4188B2A86C69}" type="datetime1">
              <a:rPr lang="en-US" smtClean="0"/>
              <a:t>7/27/2016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3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1480" y="1536192"/>
            <a:ext cx="8308375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you think this App is useful for GE Power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contribute?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docs in excel can become an app for instance</a:t>
            </a:r>
          </a:p>
          <a:p>
            <a:r>
              <a:rPr lang="en-US" dirty="0" smtClean="0"/>
              <a:t>Your transfer function from FEA simulation can become useful surrogate model in an app</a:t>
            </a:r>
          </a:p>
          <a:p>
            <a:r>
              <a:rPr lang="en-US" dirty="0"/>
              <a:t>Pour your ideas at:</a:t>
            </a:r>
          </a:p>
          <a:p>
            <a:pPr lvl="2"/>
            <a:r>
              <a:rPr lang="en-US" dirty="0" err="1"/>
              <a:t>asd</a:t>
            </a:r>
            <a:endParaRPr lang="en-US" dirty="0"/>
          </a:p>
          <a:p>
            <a:r>
              <a:rPr lang="en-US" dirty="0" smtClean="0"/>
              <a:t>Anything and everything we do can be an app or part of an app… </a:t>
            </a:r>
          </a:p>
          <a:p>
            <a:r>
              <a:rPr lang="en-US" dirty="0" smtClean="0"/>
              <a:t>Come up with ideas… more than welcome to make it an app…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https://www.gepower.com/content/dam/gepower-pgdp/global/en_US/images/industry%20news/ge-digital-power-plant-1024x768.gif"/>
          <p:cNvSpPr>
            <a:spLocks noChangeAspect="1" noChangeArrowheads="1"/>
          </p:cNvSpPr>
          <p:nvPr/>
        </p:nvSpPr>
        <p:spPr bwMode="auto">
          <a:xfrm>
            <a:off x="58618" y="-136524"/>
            <a:ext cx="274027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260E7F-D90F-4E0B-A0B8-435B86D0F25A}" type="datetime1">
              <a:rPr lang="en-US" smtClean="0"/>
              <a:t>7/28/2016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2200"/>
            <a:ext cx="9144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42900" y="280990"/>
            <a:ext cx="8459788" cy="998537"/>
          </a:xfrm>
        </p:spPr>
        <p:txBody>
          <a:bodyPr/>
          <a:lstStyle/>
          <a:p>
            <a:r>
              <a:rPr lang="en-US" dirty="0" smtClean="0"/>
              <a:t>GE Digital Solutions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550" y="2432913"/>
            <a:ext cx="3899219" cy="70787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100" dirty="0"/>
              <a:t>Courtesy: </a:t>
            </a:r>
            <a:r>
              <a:rPr lang="en-US" sz="1100" dirty="0">
                <a:hlinkClick r:id="rId3"/>
              </a:rPr>
              <a:t>http://whitehatsme.com/wp-content/uploads/2014/03/Benefits-of-Google-Apps.png</a:t>
            </a:r>
            <a:endParaRPr lang="en-US" sz="1100" dirty="0"/>
          </a:p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D7BD387-04D8-4990-8648-26B69F26E649}" type="datetime1">
              <a:rPr lang="en-US" smtClean="0"/>
              <a:t>7/27/2016</a:t>
            </a:fld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0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Footer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00250" y="5903675"/>
            <a:ext cx="596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https://www.google.com/maps/timeline?authuser=2</a:t>
            </a:r>
          </a:p>
        </p:txBody>
      </p:sp>
    </p:spTree>
    <p:extLst>
      <p:ext uri="{BB962C8B-B14F-4D97-AF65-F5344CB8AC3E}">
        <p14:creationId xmlns:p14="http://schemas.microsoft.com/office/powerpoint/2010/main" val="7627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530473" y="857854"/>
            <a:ext cx="3229664" cy="5524500"/>
          </a:xfrm>
          <a:prstGeom prst="roundRect">
            <a:avLst>
              <a:gd name="adj" fmla="val 34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Turbines which experienced this: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Also Experienced</a:t>
            </a:r>
          </a:p>
          <a:p>
            <a:pPr algn="ctr"/>
            <a:r>
              <a:rPr lang="en-US" sz="3200" dirty="0" smtClean="0"/>
              <a:t>These: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5" y="857854"/>
            <a:ext cx="4728962" cy="524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They know what you want before you do…</a:t>
            </a:r>
            <a:endParaRPr lang="en-US" sz="36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A27577-F91F-454A-952D-B2D2AD8A629A}" type="datetime1">
              <a:rPr lang="en-US" smtClean="0"/>
              <a:t>7/27/2016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Right Arrow 1"/>
          <p:cNvSpPr/>
          <p:nvPr/>
        </p:nvSpPr>
        <p:spPr>
          <a:xfrm>
            <a:off x="4549489" y="3048000"/>
            <a:ext cx="1364847" cy="81915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E35361-389A-44B2-AD7B-77E5EE3E9984}" type="datetime1">
              <a:rPr lang="en-US" smtClean="0"/>
              <a:t>7/27/2016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9520" y="3028951"/>
            <a:ext cx="405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Enablers: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Cheaper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processing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http://www.ge.com/ar2015/assets/images/letter/ge-store-a80cba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945"/>
            <a:ext cx="9144000" cy="43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 Digital…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Wind Farm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4" name="AutoShape 2" descr="https://www.gerenewableenergy.com/content/dam/gepower-renewables/global/en_US/images/digital-wind-farm/cin-for-wind-energy-hero-RR.gif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https://www.gerenewableenergy.com/content/dam/gepower-renewables/global/en_US/images/digital-wind-farm/cin-for-wind-energy-hero-RR.gif"/>
          <p:cNvSpPr>
            <a:spLocks noChangeAspect="1" noChangeArrowheads="1"/>
          </p:cNvSpPr>
          <p:nvPr/>
        </p:nvSpPr>
        <p:spPr bwMode="auto">
          <a:xfrm>
            <a:off x="215901" y="15877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9" name="Picture 7" descr="https://www.gerenewableenergy.com/content/dam/gepower-renewables/global/en_US/images/digital-wind-farm/cin-for-wind-energy-hero-R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media-s3-us-east-1.ceros.com/ge/images/2016/05/19/04ef48555861dd796e1d9ae9a34e1164/ge-crosswind-cinemagraph-1.gif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www.gepower.com/content/dam/gepower-pgdp/global/en_US/images/industry%20news/ge-digital-power-plant-1024x768.gif"/>
          <p:cNvSpPr>
            <a:spLocks noChangeAspect="1" noChangeArrowheads="1"/>
          </p:cNvSpPr>
          <p:nvPr/>
        </p:nvSpPr>
        <p:spPr bwMode="auto">
          <a:xfrm>
            <a:off x="58618" y="-136524"/>
            <a:ext cx="274027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8606A-5D24-4CA0-BA2B-17B19525770B}" type="datetime1">
              <a:rPr lang="en-US" smtClean="0"/>
              <a:t>7/27/2016</a:t>
            </a:fld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0" y="2700339"/>
            <a:ext cx="4990221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3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 Onscreen Template - (For more templates click here)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 INTERNAL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 Onscreen Template - (For more templates click here)</Template>
  <TotalTime>1067</TotalTime>
  <Words>500</Words>
  <Application>Microsoft Office PowerPoint</Application>
  <PresentationFormat>On-screen Show (4:3)</PresentationFormat>
  <Paragraphs>141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GE Onscreen Template - (For more templates click here)</vt:lpstr>
      <vt:lpstr>GE INTERNAL</vt:lpstr>
      <vt:lpstr>PowerPoint Presentation</vt:lpstr>
      <vt:lpstr>About Me:</vt:lpstr>
      <vt:lpstr>PowerPoint Presentation</vt:lpstr>
      <vt:lpstr>PowerPoint Presentation</vt:lpstr>
      <vt:lpstr>They know what you want before you do…</vt:lpstr>
      <vt:lpstr>PowerPoint Presentation</vt:lpstr>
      <vt:lpstr>GE Digital…</vt:lpstr>
      <vt:lpstr>Digital Wind Farm</vt:lpstr>
      <vt:lpstr>PowerPoint Presentation</vt:lpstr>
      <vt:lpstr>Data Science &amp; Domain Analytics</vt:lpstr>
      <vt:lpstr>Data Sciences for Productivity Apply data science methods to CSA backlog opportunities </vt:lpstr>
      <vt:lpstr>Hands On</vt:lpstr>
      <vt:lpstr>Python Basics</vt:lpstr>
      <vt:lpstr>What is an API</vt:lpstr>
      <vt:lpstr>We cant do this… but.. </vt:lpstr>
      <vt:lpstr>For today, Lets do a simple weather app</vt:lpstr>
      <vt:lpstr>Modify main.py</vt:lpstr>
      <vt:lpstr>Clean the folder – Alternate is to use .cfignore</vt:lpstr>
      <vt:lpstr>PowerPoint Presentation</vt:lpstr>
      <vt:lpstr>How do you think this App is useful for GE Power Customers</vt:lpstr>
      <vt:lpstr>How can you contribute?</vt:lpstr>
      <vt:lpstr>PowerPoint Presentation</vt:lpstr>
      <vt:lpstr>GE Digital Solutions Example…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Vasu Devan</dc:creator>
  <cp:lastModifiedBy>GE User</cp:lastModifiedBy>
  <cp:revision>41</cp:revision>
  <dcterms:created xsi:type="dcterms:W3CDTF">2016-07-25T02:43:16Z</dcterms:created>
  <dcterms:modified xsi:type="dcterms:W3CDTF">2016-07-27T18:56:05Z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r8>4</vt:r8>
  </property>
  <property fmtid="{D5CDD505-2E9C-101B-9397-08002B2CF9AE}" pid="6" name="TB4 template type">
    <vt:lpwstr>onscreen</vt:lpwstr>
  </property>
</Properties>
</file>